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5" r:id="rId2"/>
    <p:sldId id="256" r:id="rId3"/>
    <p:sldId id="286" r:id="rId4"/>
    <p:sldId id="304" r:id="rId5"/>
    <p:sldId id="287" r:id="rId6"/>
    <p:sldId id="288" r:id="rId7"/>
    <p:sldId id="295" r:id="rId8"/>
    <p:sldId id="293" r:id="rId9"/>
    <p:sldId id="301" r:id="rId10"/>
    <p:sldId id="30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0" autoAdjust="0"/>
    <p:restoredTop sz="94660"/>
  </p:normalViewPr>
  <p:slideViewPr>
    <p:cSldViewPr>
      <p:cViewPr varScale="1">
        <p:scale>
          <a:sx n="45" d="100"/>
          <a:sy n="45" d="100"/>
        </p:scale>
        <p:origin x="-124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Ассимиляция</c:v>
                </c:pt>
              </c:strCache>
            </c:strRef>
          </c:tx>
          <c:invertIfNegative val="0"/>
          <c:cat>
            <c:strRef>
              <c:f>Лист1!$B$1:$D$1</c:f>
              <c:strCache>
                <c:ptCount val="3"/>
                <c:pt idx="0">
                  <c:v>Бала кез</c:v>
                </c:pt>
                <c:pt idx="1">
                  <c:v>Ересек адам</c:v>
                </c:pt>
                <c:pt idx="2">
                  <c:v>Қартайған кез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80</c:v>
                </c:pt>
                <c:pt idx="1">
                  <c:v>50</c:v>
                </c:pt>
                <c:pt idx="2">
                  <c:v>30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Диссимиляция</c:v>
                </c:pt>
              </c:strCache>
            </c:strRef>
          </c:tx>
          <c:invertIfNegative val="0"/>
          <c:cat>
            <c:strRef>
              <c:f>Лист1!$B$1:$D$1</c:f>
              <c:strCache>
                <c:ptCount val="3"/>
                <c:pt idx="0">
                  <c:v>Бала кез</c:v>
                </c:pt>
                <c:pt idx="1">
                  <c:v>Ересек адам</c:v>
                </c:pt>
                <c:pt idx="2">
                  <c:v>Қартайған кез</c:v>
                </c:pt>
              </c:strCache>
            </c:strRef>
          </c:cat>
          <c:val>
            <c:numRef>
              <c:f>Лист1!$B$3:$D$3</c:f>
              <c:numCache>
                <c:formatCode>General</c:formatCode>
                <c:ptCount val="3"/>
                <c:pt idx="0">
                  <c:v>34</c:v>
                </c:pt>
                <c:pt idx="1">
                  <c:v>50</c:v>
                </c:pt>
                <c:pt idx="2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607168"/>
        <c:axId val="65608704"/>
      </c:barChart>
      <c:catAx>
        <c:axId val="65607168"/>
        <c:scaling>
          <c:orientation val="minMax"/>
        </c:scaling>
        <c:delete val="0"/>
        <c:axPos val="b"/>
        <c:majorTickMark val="out"/>
        <c:minorTickMark val="none"/>
        <c:tickLblPos val="nextTo"/>
        <c:crossAx val="65608704"/>
        <c:crosses val="autoZero"/>
        <c:auto val="1"/>
        <c:lblAlgn val="ctr"/>
        <c:lblOffset val="100"/>
        <c:noMultiLvlLbl val="0"/>
      </c:catAx>
      <c:valAx>
        <c:axId val="65608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56071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4DF9F-3076-448C-86C1-700BAF75611A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59871-B306-4754-A380-5B2B31A9A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700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4392488"/>
          </a:xfrm>
        </p:spPr>
        <p:txBody>
          <a:bodyPr>
            <a:normAutofit/>
          </a:bodyPr>
          <a:lstStyle/>
          <a:p>
            <a:r>
              <a:rPr lang="ru-RU" sz="12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/>
              <a:t>Дәріс тақырыбы: </a:t>
            </a:r>
            <a:br>
              <a:rPr lang="kk-KZ" sz="2400" b="1" dirty="0" smtClean="0"/>
            </a:br>
            <a:r>
              <a:rPr lang="kk-KZ" sz="3200" dirty="0" smtClean="0"/>
              <a:t>«</a:t>
            </a:r>
            <a:r>
              <a:rPr lang="ru-RU" sz="2800" dirty="0"/>
              <a:t>ЗАТ </a:t>
            </a:r>
            <a:r>
              <a:rPr lang="ru-RU" sz="2800" dirty="0" smtClean="0"/>
              <a:t> АЛМАСУЫ</a:t>
            </a:r>
            <a:r>
              <a:rPr lang="kk-KZ" sz="2800" dirty="0" smtClean="0"/>
              <a:t>»</a:t>
            </a:r>
            <a:br>
              <a:rPr lang="kk-KZ" sz="2800" dirty="0" smtClean="0"/>
            </a:br>
            <a:r>
              <a:rPr lang="kk-KZ" sz="2800" dirty="0" smtClean="0"/>
              <a:t>пән: Жас ерекшелігі физиологиясы және мектеп гигиенасы</a:t>
            </a:r>
            <a:br>
              <a:rPr lang="kk-KZ" sz="2800" dirty="0" smtClean="0"/>
            </a:br>
            <a:r>
              <a:rPr lang="kk-KZ" sz="2800" dirty="0" smtClean="0"/>
              <a:t>оқытушы: Букунова А.Ш.</a:t>
            </a:r>
            <a:r>
              <a:rPr lang="kk-KZ" sz="2800" dirty="0" smtClean="0"/>
              <a:t/>
            </a:r>
            <a:br>
              <a:rPr lang="kk-KZ" sz="2800" dirty="0" smtClean="0"/>
            </a:b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96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2656"/>
            <a:ext cx="8964488" cy="65253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/>
              <a:t>ЗАТ </a:t>
            </a:r>
            <a:r>
              <a:rPr lang="ru-RU" dirty="0" smtClean="0"/>
              <a:t>АЛМАСУЫ - </a:t>
            </a:r>
            <a:r>
              <a:rPr lang="ru-RU" dirty="0" err="1" smtClean="0"/>
              <a:t>ағзаға</a:t>
            </a:r>
            <a:r>
              <a:rPr lang="ru-RU" dirty="0" smtClean="0"/>
              <a:t> </a:t>
            </a:r>
            <a:r>
              <a:rPr lang="ru-RU" dirty="0" err="1" smtClean="0"/>
              <a:t>түскен</a:t>
            </a:r>
            <a:r>
              <a:rPr lang="ru-RU" dirty="0" smtClean="0"/>
              <a:t> </a:t>
            </a:r>
            <a:r>
              <a:rPr lang="ru-RU" dirty="0" err="1" smtClean="0"/>
              <a:t>заттардан</a:t>
            </a:r>
            <a:r>
              <a:rPr lang="ru-RU" dirty="0" smtClean="0"/>
              <a:t>  </a:t>
            </a:r>
            <a:r>
              <a:rPr lang="ru-RU" dirty="0" err="1"/>
              <a:t>ұлпалардың</a:t>
            </a:r>
            <a:r>
              <a:rPr lang="ru-RU" dirty="0"/>
              <a:t> </a:t>
            </a:r>
            <a:r>
              <a:rPr lang="ru-RU" dirty="0" err="1" smtClean="0"/>
              <a:t>жасушаларының</a:t>
            </a:r>
            <a:r>
              <a:rPr lang="ru-RU" dirty="0" smtClean="0"/>
              <a:t> </a:t>
            </a:r>
            <a:r>
              <a:rPr lang="ru-RU" dirty="0" err="1"/>
              <a:t>өздеріне</a:t>
            </a:r>
            <a:r>
              <a:rPr lang="ru-RU" dirty="0"/>
              <a:t> </a:t>
            </a:r>
            <a:r>
              <a:rPr lang="ru-RU" dirty="0" err="1"/>
              <a:t>бейімделген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 </a:t>
            </a:r>
            <a:r>
              <a:rPr lang="ru-RU" dirty="0" err="1" smtClean="0"/>
              <a:t>жасалады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sz="3600" u="sng" dirty="0" smtClean="0"/>
              <a:t>Ассимиляция</a:t>
            </a:r>
            <a:r>
              <a:rPr lang="ru-RU" sz="3600" u="sng" dirty="0"/>
              <a:t>,</a:t>
            </a:r>
            <a:r>
              <a:rPr lang="ru-RU" sz="3600" dirty="0"/>
              <a:t> </a:t>
            </a:r>
            <a:r>
              <a:rPr lang="ru-RU" sz="3600" dirty="0" err="1" smtClean="0"/>
              <a:t>ағзаға</a:t>
            </a:r>
            <a:r>
              <a:rPr lang="ru-RU" sz="3600" dirty="0" smtClean="0"/>
              <a:t> </a:t>
            </a:r>
            <a:r>
              <a:rPr lang="ru-RU" sz="3600" dirty="0" err="1"/>
              <a:t>енген</a:t>
            </a:r>
            <a:r>
              <a:rPr lang="ru-RU" sz="3600" dirty="0"/>
              <a:t> </a:t>
            </a:r>
            <a:r>
              <a:rPr lang="ru-RU" sz="3600" dirty="0" err="1"/>
              <a:t>заттарды</a:t>
            </a:r>
            <a:r>
              <a:rPr lang="ru-RU" sz="3600" dirty="0"/>
              <a:t> </a:t>
            </a:r>
            <a:r>
              <a:rPr lang="ru-RU" sz="3600" dirty="0" err="1" smtClean="0"/>
              <a:t>өздеріне</a:t>
            </a:r>
            <a:r>
              <a:rPr lang="ru-RU" sz="3600" dirty="0" smtClean="0"/>
              <a:t> </a:t>
            </a:r>
            <a:r>
              <a:rPr lang="ru-RU" sz="3600" dirty="0" err="1"/>
              <a:t>бейімдеп</a:t>
            </a:r>
            <a:r>
              <a:rPr lang="ru-RU" sz="3600" dirty="0"/>
              <a:t> </a:t>
            </a:r>
            <a:r>
              <a:rPr lang="ru-RU" sz="3600" dirty="0" err="1"/>
              <a:t>өзгерту</a:t>
            </a:r>
            <a:r>
              <a:rPr lang="ru-RU" sz="3600" dirty="0"/>
              <a:t>. </a:t>
            </a:r>
            <a:endParaRPr lang="ru-RU" sz="3600" dirty="0" smtClean="0"/>
          </a:p>
          <a:p>
            <a:pPr marL="0" indent="0" algn="just">
              <a:buNone/>
            </a:pPr>
            <a:r>
              <a:rPr lang="ru-RU" sz="3600" dirty="0" err="1" smtClean="0"/>
              <a:t>Ағзада</a:t>
            </a:r>
            <a:r>
              <a:rPr lang="ru-RU" sz="3600" dirty="0" smtClean="0"/>
              <a:t> </a:t>
            </a:r>
            <a:r>
              <a:rPr lang="ru-RU" sz="3600" dirty="0" err="1" smtClean="0"/>
              <a:t>жасушалар</a:t>
            </a:r>
            <a:r>
              <a:rPr lang="ru-RU" sz="3600" dirty="0" smtClean="0"/>
              <a:t> </a:t>
            </a:r>
            <a:r>
              <a:rPr lang="ru-RU" sz="3600" dirty="0"/>
              <a:t>мен </a:t>
            </a:r>
            <a:r>
              <a:rPr lang="ru-RU" sz="3600" dirty="0" err="1"/>
              <a:t>олардың</a:t>
            </a:r>
            <a:r>
              <a:rPr lang="ru-RU" sz="3600" dirty="0"/>
              <a:t> </a:t>
            </a:r>
            <a:r>
              <a:rPr lang="ru-RU" sz="3600" dirty="0" err="1"/>
              <a:t>бөлшектері</a:t>
            </a:r>
            <a:r>
              <a:rPr lang="ru-RU" sz="3600" dirty="0"/>
              <a:t> </a:t>
            </a:r>
            <a:r>
              <a:rPr lang="ru-RU" sz="3600" dirty="0" err="1"/>
              <a:t>ескіреді</a:t>
            </a:r>
            <a:r>
              <a:rPr lang="ru-RU" sz="3600" dirty="0"/>
              <a:t>, </a:t>
            </a:r>
            <a:r>
              <a:rPr lang="ru-RU" sz="3600" dirty="0" err="1" smtClean="0"/>
              <a:t>олардың</a:t>
            </a:r>
            <a:r>
              <a:rPr lang="ru-RU" sz="3600" dirty="0" smtClean="0"/>
              <a:t> </a:t>
            </a:r>
            <a:r>
              <a:rPr lang="ru-RU" sz="3600" dirty="0" err="1" smtClean="0"/>
              <a:t>ыдырауы</a:t>
            </a:r>
            <a:r>
              <a:rPr lang="ru-RU" sz="3600" dirty="0" smtClean="0"/>
              <a:t> </a:t>
            </a:r>
            <a:r>
              <a:rPr lang="ru-RU" sz="3600" u="sng" dirty="0" smtClean="0"/>
              <a:t>диссимиляция</a:t>
            </a:r>
            <a:r>
              <a:rPr lang="ru-RU" sz="3600" dirty="0" smtClean="0"/>
              <a:t> </a:t>
            </a:r>
            <a:r>
              <a:rPr lang="ru-RU" sz="3600" dirty="0" err="1"/>
              <a:t>байқалады</a:t>
            </a:r>
            <a:r>
              <a:rPr lang="ru-RU" sz="3600" dirty="0"/>
              <a:t>. Ассимиляция мен </a:t>
            </a:r>
            <a:r>
              <a:rPr lang="ru-RU" sz="3600" dirty="0" err="1"/>
              <a:t>диссимиляцияның</a:t>
            </a:r>
            <a:r>
              <a:rPr lang="ru-RU" sz="3600" dirty="0"/>
              <a:t> </a:t>
            </a:r>
            <a:r>
              <a:rPr lang="ru-RU" sz="3600" dirty="0" err="1"/>
              <a:t>нәтижесінде</a:t>
            </a:r>
            <a:r>
              <a:rPr lang="ru-RU" sz="3600" dirty="0"/>
              <a:t> </a:t>
            </a:r>
            <a:r>
              <a:rPr lang="ru-RU" sz="3600" dirty="0" err="1" smtClean="0"/>
              <a:t>ағза</a:t>
            </a:r>
            <a:r>
              <a:rPr lang="ru-RU" sz="3600" dirty="0" smtClean="0"/>
              <a:t> </a:t>
            </a:r>
            <a:r>
              <a:rPr lang="ru-RU" sz="3600" dirty="0" err="1"/>
              <a:t>ескіріп</a:t>
            </a:r>
            <a:r>
              <a:rPr lang="ru-RU" sz="3600" dirty="0"/>
              <a:t> </a:t>
            </a:r>
            <a:r>
              <a:rPr lang="ru-RU" sz="3600" dirty="0" err="1"/>
              <a:t>тозған</a:t>
            </a:r>
            <a:r>
              <a:rPr lang="ru-RU" sz="3600" dirty="0"/>
              <a:t> </a:t>
            </a:r>
            <a:r>
              <a:rPr lang="ru-RU" sz="3600" dirty="0" err="1"/>
              <a:t>қажетсіз</a:t>
            </a:r>
            <a:r>
              <a:rPr lang="ru-RU" sz="3600" dirty="0"/>
              <a:t> </a:t>
            </a:r>
            <a:r>
              <a:rPr lang="ru-RU" sz="3600" dirty="0" err="1"/>
              <a:t>заттарды</a:t>
            </a:r>
            <a:r>
              <a:rPr lang="ru-RU" sz="3600" dirty="0"/>
              <a:t> </a:t>
            </a:r>
            <a:r>
              <a:rPr lang="ru-RU" sz="3600" dirty="0" err="1"/>
              <a:t>сыртқа</a:t>
            </a:r>
            <a:r>
              <a:rPr lang="ru-RU" sz="3600" dirty="0"/>
              <a:t> </a:t>
            </a:r>
            <a:r>
              <a:rPr lang="ru-RU" sz="3600" dirty="0" err="1"/>
              <a:t>шығарады</a:t>
            </a:r>
            <a:r>
              <a:rPr lang="ru-RU" sz="3600" dirty="0"/>
              <a:t> </a:t>
            </a:r>
            <a:r>
              <a:rPr lang="ru-RU" sz="3600" dirty="0" err="1"/>
              <a:t>және</a:t>
            </a:r>
            <a:r>
              <a:rPr lang="ru-RU" sz="3600" dirty="0"/>
              <a:t> </a:t>
            </a:r>
            <a:r>
              <a:rPr lang="ru-RU" sz="3600" dirty="0" err="1"/>
              <a:t>қызметіне</a:t>
            </a:r>
            <a:r>
              <a:rPr lang="ru-RU" sz="3600" dirty="0"/>
              <a:t> </a:t>
            </a:r>
            <a:r>
              <a:rPr lang="ru-RU" sz="3600" dirty="0" err="1"/>
              <a:t>қажетті</a:t>
            </a:r>
            <a:r>
              <a:rPr lang="ru-RU" sz="3600" dirty="0"/>
              <a:t> </a:t>
            </a:r>
            <a:r>
              <a:rPr lang="ru-RU" sz="3600" dirty="0" err="1"/>
              <a:t>қуат</a:t>
            </a:r>
            <a:r>
              <a:rPr lang="ru-RU" sz="3600" dirty="0"/>
              <a:t> </a:t>
            </a:r>
            <a:r>
              <a:rPr lang="ru-RU" sz="3600" dirty="0" err="1"/>
              <a:t>алады</a:t>
            </a:r>
            <a:r>
              <a:rPr lang="ru-RU" sz="3600" dirty="0"/>
              <a:t>.</a:t>
            </a:r>
          </a:p>
          <a:p>
            <a:pPr marL="0" indent="0" algn="just">
              <a:buNone/>
            </a:pP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Бала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smtClean="0"/>
              <a:t>ассимиляция </a:t>
            </a:r>
            <a:r>
              <a:rPr lang="ru-RU" dirty="0" err="1"/>
              <a:t>басым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ересек</a:t>
            </a:r>
            <a:r>
              <a:rPr lang="ru-RU" dirty="0"/>
              <a:t> </a:t>
            </a:r>
            <a:r>
              <a:rPr lang="ru-RU" dirty="0" err="1"/>
              <a:t>адамда</a:t>
            </a:r>
            <a:r>
              <a:rPr lang="ru-RU" dirty="0"/>
              <a:t> </a:t>
            </a:r>
            <a:r>
              <a:rPr lang="ru-RU" dirty="0" err="1" smtClean="0"/>
              <a:t>теңеседі</a:t>
            </a:r>
            <a:r>
              <a:rPr lang="ru-RU" dirty="0" smtClean="0"/>
              <a:t>, </a:t>
            </a:r>
            <a:r>
              <a:rPr lang="ru-RU" dirty="0" err="1"/>
              <a:t>қартайғанда</a:t>
            </a:r>
            <a:r>
              <a:rPr lang="ru-RU" dirty="0"/>
              <a:t>, </a:t>
            </a:r>
            <a:r>
              <a:rPr lang="ru-RU" dirty="0" err="1"/>
              <a:t>керісінше</a:t>
            </a:r>
            <a:r>
              <a:rPr lang="ru-RU" dirty="0"/>
              <a:t> диссимиляция </a:t>
            </a:r>
            <a:r>
              <a:rPr lang="ru-RU" dirty="0" err="1"/>
              <a:t>басым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заңдылық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ауруларға</a:t>
            </a:r>
            <a:r>
              <a:rPr lang="ru-RU" dirty="0"/>
              <a:t>,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ортаның</a:t>
            </a:r>
            <a:r>
              <a:rPr lang="ru-RU" dirty="0"/>
              <a:t> </a:t>
            </a:r>
            <a:r>
              <a:rPr lang="ru-RU" dirty="0" err="1"/>
              <a:t>қауырт</a:t>
            </a:r>
            <a:r>
              <a:rPr lang="ru-RU" dirty="0"/>
              <a:t> </a:t>
            </a:r>
            <a:r>
              <a:rPr lang="ru-RU" dirty="0" err="1"/>
              <a:t>жағдайларының</a:t>
            </a:r>
            <a:r>
              <a:rPr lang="ru-RU" dirty="0"/>
              <a:t> </a:t>
            </a:r>
            <a:r>
              <a:rPr lang="ru-RU" dirty="0" err="1"/>
              <a:t>әсеріне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 smtClean="0"/>
              <a:t>бұзылуы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9259918"/>
              </p:ext>
            </p:extLst>
          </p:nvPr>
        </p:nvGraphicFramePr>
        <p:xfrm>
          <a:off x="971600" y="3717032"/>
          <a:ext cx="748883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22345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6120680"/>
          </a:xfrm>
        </p:spPr>
        <p:txBody>
          <a:bodyPr/>
          <a:lstStyle/>
          <a:p>
            <a:pPr marL="0" indent="0" algn="just">
              <a:buNone/>
            </a:pPr>
            <a:endParaRPr lang="kk-KZ" sz="4000" smtClean="0"/>
          </a:p>
          <a:p>
            <a:pPr marL="0" indent="0" algn="just">
              <a:buNone/>
            </a:pPr>
            <a:r>
              <a:rPr lang="kk-KZ" sz="4000" dirty="0" smtClean="0"/>
              <a:t>Зат алмасу белок, май, көмірсу, витаминдерге байланысты </a:t>
            </a:r>
          </a:p>
          <a:p>
            <a:r>
              <a:rPr lang="kk-KZ" sz="4000" dirty="0" smtClean="0"/>
              <a:t>Олардың мөлшеріне;</a:t>
            </a:r>
          </a:p>
          <a:p>
            <a:r>
              <a:rPr lang="kk-KZ" sz="4000" dirty="0" smtClean="0"/>
              <a:t>Қатынасына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1739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8964488" cy="626469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err="1" smtClean="0"/>
              <a:t>Ағзадағы</a:t>
            </a:r>
            <a:r>
              <a:rPr lang="ru-RU" dirty="0" smtClean="0"/>
              <a:t> </a:t>
            </a:r>
            <a:r>
              <a:rPr lang="ru-RU" dirty="0" err="1" smtClean="0"/>
              <a:t>клеткалардың</a:t>
            </a:r>
            <a:r>
              <a:rPr lang="ru-RU" dirty="0" smtClean="0"/>
              <a:t> </a:t>
            </a:r>
            <a:r>
              <a:rPr lang="ru-RU" dirty="0" err="1"/>
              <a:t>құрамында</a:t>
            </a:r>
            <a:r>
              <a:rPr lang="ru-RU" dirty="0"/>
              <a:t>  </a:t>
            </a:r>
            <a:r>
              <a:rPr lang="ru-RU" dirty="0" err="1" smtClean="0"/>
              <a:t>химиялық</a:t>
            </a:r>
            <a:r>
              <a:rPr lang="ru-RU" dirty="0" smtClean="0"/>
              <a:t> </a:t>
            </a:r>
            <a:r>
              <a:rPr lang="ru-RU" dirty="0" err="1"/>
              <a:t>заттар</a:t>
            </a: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i="1" dirty="0" err="1" smtClean="0"/>
              <a:t>органикалық</a:t>
            </a:r>
            <a:r>
              <a:rPr lang="ru-RU" i="1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i="1" dirty="0" err="1"/>
              <a:t>бейорганыкалық</a:t>
            </a:r>
            <a:r>
              <a:rPr lang="ru-RU" i="1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 smtClean="0"/>
              <a:t>бөлінеді</a:t>
            </a:r>
            <a:r>
              <a:rPr lang="ru-RU" dirty="0"/>
              <a:t>.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заттарға</a:t>
            </a:r>
            <a:r>
              <a:rPr lang="ru-RU" dirty="0"/>
              <a:t>: белок, май, </a:t>
            </a:r>
            <a:r>
              <a:rPr lang="ru-RU" dirty="0" err="1"/>
              <a:t>көмірсу</a:t>
            </a:r>
            <a:r>
              <a:rPr lang="ru-RU" dirty="0"/>
              <a:t>, </a:t>
            </a:r>
            <a:r>
              <a:rPr lang="ru-RU" dirty="0" err="1"/>
              <a:t>гормондар</a:t>
            </a:r>
            <a:r>
              <a:rPr lang="ru-RU" dirty="0"/>
              <a:t> мен </a:t>
            </a:r>
            <a:r>
              <a:rPr lang="ru-RU" dirty="0" err="1" smtClean="0"/>
              <a:t>ферменттер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Бейорганикалық</a:t>
            </a:r>
            <a:r>
              <a:rPr lang="ru-RU" dirty="0" smtClean="0"/>
              <a:t> </a:t>
            </a:r>
            <a:r>
              <a:rPr lang="ru-RU" dirty="0" err="1"/>
              <a:t>заттарға</a:t>
            </a:r>
            <a:r>
              <a:rPr lang="ru-RU" dirty="0"/>
              <a:t>: су, </a:t>
            </a:r>
            <a:r>
              <a:rPr lang="ru-RU" dirty="0" err="1"/>
              <a:t>түрлі</a:t>
            </a:r>
            <a:r>
              <a:rPr lang="ru-RU" dirty="0"/>
              <a:t> минерал </a:t>
            </a:r>
            <a:r>
              <a:rPr lang="ru-RU" dirty="0" err="1"/>
              <a:t>тұздары</a:t>
            </a:r>
            <a:r>
              <a:rPr lang="ru-RU" dirty="0"/>
              <a:t> 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dirty="0" err="1" smtClean="0"/>
              <a:t>Дені</a:t>
            </a:r>
            <a:r>
              <a:rPr lang="ru-RU" dirty="0" smtClean="0"/>
              <a:t> </a:t>
            </a:r>
            <a:r>
              <a:rPr lang="ru-RU" dirty="0" err="1" smtClean="0"/>
              <a:t>сау</a:t>
            </a:r>
            <a:r>
              <a:rPr lang="ru-RU" dirty="0" smtClean="0"/>
              <a:t>, </a:t>
            </a:r>
            <a:r>
              <a:rPr lang="ru-RU" dirty="0"/>
              <a:t>70 кг </a:t>
            </a:r>
            <a:r>
              <a:rPr lang="ru-RU" dirty="0" err="1"/>
              <a:t>салмағы</a:t>
            </a:r>
            <a:r>
              <a:rPr lang="ru-RU" dirty="0"/>
              <a:t> бар, </a:t>
            </a:r>
            <a:r>
              <a:rPr lang="ru-RU" dirty="0" err="1"/>
              <a:t>адамның</a:t>
            </a:r>
            <a:r>
              <a:rPr lang="ru-RU" dirty="0"/>
              <a:t> </a:t>
            </a:r>
            <a:r>
              <a:rPr lang="ru-RU" dirty="0" err="1"/>
              <a:t>организмінде</a:t>
            </a:r>
            <a:r>
              <a:rPr lang="ru-RU" dirty="0"/>
              <a:t> </a:t>
            </a:r>
            <a:r>
              <a:rPr lang="ru-RU" dirty="0" err="1"/>
              <a:t>шамамен</a:t>
            </a:r>
            <a:r>
              <a:rPr lang="ru-RU" dirty="0"/>
              <a:t> 40-45л</a:t>
            </a:r>
            <a:r>
              <a:rPr lang="kk-KZ" dirty="0"/>
              <a:t>  </a:t>
            </a:r>
            <a:r>
              <a:rPr lang="ru-RU" dirty="0"/>
              <a:t>су, 15-17кг белок, 7-10кг май, 2,5-3кг </a:t>
            </a:r>
            <a:r>
              <a:rPr lang="ru-RU" dirty="0" err="1"/>
              <a:t>тұздар</a:t>
            </a:r>
            <a:r>
              <a:rPr lang="ru-RU" dirty="0"/>
              <a:t>, 0,5-0,8кг </a:t>
            </a:r>
            <a:r>
              <a:rPr lang="ru-RU" dirty="0" err="1"/>
              <a:t>көмірсу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dirty="0" err="1" smtClean="0"/>
              <a:t>Бірақ</a:t>
            </a:r>
            <a:r>
              <a:rPr lang="ru-RU" dirty="0" smtClean="0"/>
              <a:t> </a:t>
            </a:r>
            <a:r>
              <a:rPr lang="ru-RU" dirty="0" err="1"/>
              <a:t>дененің</a:t>
            </a:r>
            <a:r>
              <a:rPr lang="ru-RU" dirty="0"/>
              <a:t>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</a:t>
            </a:r>
            <a:r>
              <a:rPr lang="ru-RU" dirty="0" err="1"/>
              <a:t>біркелкі</a:t>
            </a:r>
            <a:r>
              <a:rPr lang="ru-RU" dirty="0"/>
              <a:t> </a:t>
            </a:r>
            <a:r>
              <a:rPr lang="ru-RU" dirty="0" err="1"/>
              <a:t>тұрақты</a:t>
            </a:r>
            <a:r>
              <a:rPr lang="ru-RU" dirty="0"/>
              <a:t>  </a:t>
            </a:r>
            <a:r>
              <a:rPr lang="ru-RU" dirty="0" err="1"/>
              <a:t>болмайды</a:t>
            </a:r>
            <a:r>
              <a:rPr lang="ru-RU" dirty="0"/>
              <a:t>. </a:t>
            </a:r>
            <a:r>
              <a:rPr lang="kk-KZ" dirty="0"/>
              <a:t>С</a:t>
            </a:r>
            <a:r>
              <a:rPr lang="ru-RU" dirty="0" err="1"/>
              <a:t>интездеу</a:t>
            </a:r>
            <a:r>
              <a:rPr lang="ru-RU" dirty="0"/>
              <a:t> мен </a:t>
            </a:r>
            <a:r>
              <a:rPr lang="ru-RU" dirty="0" err="1"/>
              <a:t>ыдырау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заттармен</a:t>
            </a:r>
            <a:r>
              <a:rPr lang="ru-RU" dirty="0"/>
              <a:t> </a:t>
            </a:r>
            <a:r>
              <a:rPr lang="kk-KZ" dirty="0"/>
              <a:t>ұ</a:t>
            </a:r>
            <a:r>
              <a:rPr lang="ru-RU" dirty="0" err="1"/>
              <a:t>дайы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 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жеткілікті</a:t>
            </a:r>
            <a:r>
              <a:rPr lang="ru-RU" dirty="0"/>
              <a:t> </a:t>
            </a:r>
            <a:r>
              <a:rPr lang="ru-RU" dirty="0" err="1"/>
              <a:t>шамада</a:t>
            </a:r>
            <a:r>
              <a:rPr lang="ru-RU" dirty="0"/>
              <a:t> </a:t>
            </a:r>
            <a:r>
              <a:rPr lang="ru-RU" dirty="0" err="1"/>
              <a:t>қамтамасыздандыруды</a:t>
            </a:r>
            <a:r>
              <a:rPr lang="ru-RU" dirty="0"/>
              <a:t> </a:t>
            </a:r>
            <a:r>
              <a:rPr lang="ru-RU" dirty="0" err="1"/>
              <a:t>талап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kk-KZ" dirty="0"/>
              <a:t>Ағзаға </a:t>
            </a:r>
            <a:r>
              <a:rPr lang="ru-RU" dirty="0" err="1"/>
              <a:t>қажетті</a:t>
            </a:r>
            <a:r>
              <a:rPr lang="ru-RU" dirty="0"/>
              <a:t> "</a:t>
            </a:r>
            <a:r>
              <a:rPr lang="ru-RU" dirty="0" err="1"/>
              <a:t>құрылыс</a:t>
            </a:r>
            <a:r>
              <a:rPr lang="ru-RU" dirty="0"/>
              <a:t>  </a:t>
            </a:r>
            <a:r>
              <a:rPr lang="ru-RU" dirty="0" err="1"/>
              <a:t>материалдары</a:t>
            </a:r>
            <a:r>
              <a:rPr lang="ru-RU" dirty="0"/>
              <a:t>" </a:t>
            </a:r>
            <a:r>
              <a:rPr lang="ru-RU" dirty="0" err="1"/>
              <a:t>денеге</a:t>
            </a:r>
            <a:r>
              <a:rPr lang="ru-RU" dirty="0"/>
              <a:t> </a:t>
            </a:r>
            <a:r>
              <a:rPr lang="ru-RU" dirty="0" err="1"/>
              <a:t>тамақтану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жеткізіледі</a:t>
            </a:r>
            <a:r>
              <a:rPr lang="kk-KZ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4744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336704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err="1"/>
              <a:t>Белоктың</a:t>
            </a:r>
            <a:r>
              <a:rPr lang="ru-RU" sz="2400" b="1" dirty="0"/>
              <a:t> </a:t>
            </a:r>
            <a:r>
              <a:rPr lang="ru-RU" sz="2400" b="1" dirty="0" err="1"/>
              <a:t>алмасуы</a:t>
            </a:r>
            <a:r>
              <a:rPr lang="kk-KZ" sz="2400" b="1" dirty="0"/>
              <a:t>, </a:t>
            </a:r>
            <a:r>
              <a:rPr lang="ru-RU" sz="2400" b="1" dirty="0" err="1"/>
              <a:t>жас</a:t>
            </a:r>
            <a:r>
              <a:rPr lang="ru-RU" sz="2400" b="1" dirty="0"/>
              <a:t> </a:t>
            </a:r>
            <a:r>
              <a:rPr lang="ru-RU" sz="2400" b="1" dirty="0" err="1"/>
              <a:t>ерекшелігі</a:t>
            </a:r>
            <a:r>
              <a:rPr lang="ru-RU" sz="2400" b="1" dirty="0"/>
              <a:t>.</a:t>
            </a:r>
            <a:r>
              <a:rPr lang="ru-RU" sz="2400" dirty="0"/>
              <a:t> </a:t>
            </a:r>
            <a:r>
              <a:rPr lang="ru-RU" sz="2400" dirty="0" err="1"/>
              <a:t>Азықтың</a:t>
            </a:r>
            <a:r>
              <a:rPr lang="ru-RU" sz="2400" dirty="0"/>
              <a:t> </a:t>
            </a:r>
            <a:r>
              <a:rPr lang="ru-RU" sz="2400" dirty="0" err="1"/>
              <a:t>ең</a:t>
            </a:r>
            <a:r>
              <a:rPr lang="ru-RU" sz="2400" dirty="0"/>
              <a:t> </a:t>
            </a:r>
            <a:r>
              <a:rPr lang="ru-RU" sz="2400" dirty="0" err="1"/>
              <a:t>құнды</a:t>
            </a:r>
            <a:r>
              <a:rPr lang="ru-RU" sz="2400" dirty="0"/>
              <a:t>  </a:t>
            </a:r>
            <a:r>
              <a:rPr lang="ru-RU" sz="2400" dirty="0" err="1"/>
              <a:t>бөлігі</a:t>
            </a:r>
            <a:r>
              <a:rPr lang="ru-RU" sz="2400" dirty="0"/>
              <a:t> белок</a:t>
            </a:r>
            <a:r>
              <a:rPr lang="kk-KZ" sz="2400" dirty="0"/>
              <a:t>. </a:t>
            </a:r>
            <a:r>
              <a:rPr lang="kk-KZ" sz="2400" dirty="0" smtClean="0"/>
              <a:t>Адам </a:t>
            </a:r>
            <a:r>
              <a:rPr lang="kk-KZ" sz="2400" dirty="0"/>
              <a:t>тіршілігіне қажетті белок мөлшерін   </a:t>
            </a:r>
            <a:r>
              <a:rPr lang="kk-KZ" sz="2400" dirty="0" smtClean="0"/>
              <a:t>белоктік </a:t>
            </a:r>
            <a:r>
              <a:rPr lang="kk-KZ" sz="2400" dirty="0"/>
              <a:t>минимум дейді. Ол жасқа байланысты өзгереді. Қарапайым белоктың құрамында  4 </a:t>
            </a:r>
            <a:r>
              <a:rPr lang="kk-KZ" sz="2400" dirty="0" smtClean="0"/>
              <a:t> зат </a:t>
            </a:r>
            <a:r>
              <a:rPr lang="kk-KZ" sz="2400" dirty="0"/>
              <a:t>қана бар: оттегі, сутегі, көмірсу және азот, ал күрделі белоктарда (мысалы мидың белогында)  бұлардан басқа күкірт, фосфор, темір т. б. бар. </a:t>
            </a:r>
            <a:endParaRPr lang="kk-KZ" sz="2400" dirty="0" smtClean="0"/>
          </a:p>
          <a:p>
            <a:pPr algn="just"/>
            <a:r>
              <a:rPr lang="kk-KZ" sz="2400" dirty="0" smtClean="0"/>
              <a:t>Белоктар </a:t>
            </a:r>
            <a:r>
              <a:rPr lang="kk-KZ" sz="2400" dirty="0"/>
              <a:t>мономерлі амин қышқылдарынан тұрады. </a:t>
            </a:r>
            <a:endParaRPr lang="kk-KZ" sz="2400" dirty="0" smtClean="0"/>
          </a:p>
          <a:p>
            <a:pPr algn="just"/>
            <a:r>
              <a:rPr lang="kk-KZ" sz="2400" dirty="0"/>
              <a:t>Амин қышқылдарының 10% организмнің өзінде өндірілмейді, сондықтан оларды  алмастырылмайтын қышқылдар дейді</a:t>
            </a:r>
            <a:r>
              <a:rPr lang="kk-KZ" sz="2400" dirty="0" smtClean="0"/>
              <a:t>.</a:t>
            </a:r>
          </a:p>
          <a:p>
            <a:pPr algn="just"/>
            <a:r>
              <a:rPr lang="kk-KZ" sz="2400" dirty="0" smtClean="0"/>
              <a:t> </a:t>
            </a:r>
            <a:r>
              <a:rPr lang="ru-RU" sz="2400" dirty="0" err="1"/>
              <a:t>Бұларға</a:t>
            </a:r>
            <a:r>
              <a:rPr lang="ru-RU" sz="2400" dirty="0"/>
              <a:t> аргинин, триптофан, лейцин, изолейцин, </a:t>
            </a:r>
            <a:r>
              <a:rPr lang="ru-RU" sz="2400" dirty="0" err="1"/>
              <a:t>валин</a:t>
            </a:r>
            <a:r>
              <a:rPr lang="ru-RU" sz="2400" dirty="0"/>
              <a:t>, </a:t>
            </a:r>
            <a:r>
              <a:rPr lang="ru-RU" sz="2400" dirty="0" err="1"/>
              <a:t>треонин</a:t>
            </a:r>
            <a:r>
              <a:rPr lang="ru-RU" sz="2400" dirty="0"/>
              <a:t>, лизин, метионин мен </a:t>
            </a:r>
            <a:r>
              <a:rPr lang="ru-RU" sz="2400" dirty="0" err="1"/>
              <a:t>фенилаланин</a:t>
            </a:r>
            <a:r>
              <a:rPr lang="ru-RU" sz="2400" dirty="0"/>
              <a:t> </a:t>
            </a:r>
            <a:r>
              <a:rPr lang="ru-RU" sz="2400" dirty="0" err="1"/>
              <a:t>жатады</a:t>
            </a:r>
            <a:r>
              <a:rPr lang="ru-RU" sz="2400" dirty="0"/>
              <a:t>. </a:t>
            </a:r>
            <a:endParaRPr lang="ru-RU" sz="2400" dirty="0" smtClean="0"/>
          </a:p>
          <a:p>
            <a:pPr algn="just"/>
            <a:r>
              <a:rPr lang="ru-RU" sz="2400" dirty="0" err="1" smtClean="0"/>
              <a:t>Өсіп</a:t>
            </a:r>
            <a:r>
              <a:rPr lang="ru-RU" sz="2400" dirty="0"/>
              <a:t>, </a:t>
            </a:r>
            <a:r>
              <a:rPr lang="ru-RU" sz="2400" dirty="0" err="1"/>
              <a:t>дамып</a:t>
            </a:r>
            <a:r>
              <a:rPr lang="ru-RU" sz="2400" dirty="0"/>
              <a:t> </a:t>
            </a:r>
            <a:r>
              <a:rPr lang="ru-RU" sz="2400" dirty="0" err="1"/>
              <a:t>жатқан</a:t>
            </a:r>
            <a:r>
              <a:rPr lang="ru-RU" sz="2400" dirty="0"/>
              <a:t> бала </a:t>
            </a:r>
            <a:r>
              <a:rPr lang="ru-RU" sz="2400" dirty="0" err="1"/>
              <a:t>организміне</a:t>
            </a:r>
            <a:r>
              <a:rPr lang="ru-RU" sz="2400" dirty="0"/>
              <a:t> </a:t>
            </a:r>
            <a:r>
              <a:rPr lang="kk-KZ" sz="2400" dirty="0"/>
              <a:t>б</a:t>
            </a:r>
            <a:r>
              <a:rPr lang="ru-RU" sz="2400" dirty="0" err="1"/>
              <a:t>ұларға</a:t>
            </a:r>
            <a:r>
              <a:rPr lang="ru-RU" sz="2400" dirty="0"/>
              <a:t> </a:t>
            </a:r>
            <a:r>
              <a:rPr lang="ru-RU" sz="2400" dirty="0" err="1"/>
              <a:t>қоса</a:t>
            </a:r>
            <a:r>
              <a:rPr lang="ru-RU" sz="2400" dirty="0"/>
              <a:t> 10-қышқыл </a:t>
            </a:r>
            <a:r>
              <a:rPr lang="kk-KZ" sz="2400" dirty="0"/>
              <a:t>-</a:t>
            </a:r>
            <a:r>
              <a:rPr lang="ru-RU" sz="2400" dirty="0"/>
              <a:t> гистидин аса </a:t>
            </a:r>
            <a:r>
              <a:rPr lang="ru-RU" sz="2400" dirty="0" err="1"/>
              <a:t>қажет</a:t>
            </a:r>
            <a:r>
              <a:rPr lang="ru-RU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45041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Осы </a:t>
            </a:r>
            <a:r>
              <a:rPr lang="ru-RU" dirty="0" err="1"/>
              <a:t>аталған</a:t>
            </a:r>
            <a:r>
              <a:rPr lang="ru-RU" dirty="0"/>
              <a:t> </a:t>
            </a:r>
            <a:r>
              <a:rPr lang="ru-RU" dirty="0" err="1"/>
              <a:t>ауыстырылмайтын</a:t>
            </a:r>
            <a:r>
              <a:rPr lang="ru-RU" dirty="0"/>
              <a:t> амин </a:t>
            </a:r>
            <a:r>
              <a:rPr lang="ru-RU" dirty="0" err="1"/>
              <a:t>қышқылдары</a:t>
            </a:r>
            <a:r>
              <a:rPr lang="ru-RU" dirty="0"/>
              <a:t> </a:t>
            </a:r>
            <a:r>
              <a:rPr lang="ru-RU" dirty="0" err="1"/>
              <a:t>жейтін</a:t>
            </a:r>
            <a:r>
              <a:rPr lang="ru-RU" dirty="0"/>
              <a:t> </a:t>
            </a:r>
            <a:r>
              <a:rPr lang="ru-RU" dirty="0" err="1"/>
              <a:t>астың</a:t>
            </a:r>
            <a:r>
              <a:rPr lang="ru-RU" dirty="0"/>
              <a:t> </a:t>
            </a:r>
            <a:r>
              <a:rPr lang="ru-RU" dirty="0" err="1"/>
              <a:t>құрамында</a:t>
            </a:r>
            <a:r>
              <a:rPr lang="ru-RU" dirty="0"/>
              <a:t> </a:t>
            </a:r>
            <a:r>
              <a:rPr lang="ru-RU" dirty="0" err="1"/>
              <a:t>жеткіліксіз</a:t>
            </a:r>
            <a:r>
              <a:rPr lang="ru-RU" dirty="0"/>
              <a:t> </a:t>
            </a:r>
            <a:r>
              <a:rPr lang="ru-RU" dirty="0" err="1"/>
              <a:t>болғанда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денесінде</a:t>
            </a:r>
            <a:r>
              <a:rPr lang="ru-RU" dirty="0"/>
              <a:t>, </a:t>
            </a:r>
            <a:r>
              <a:rPr lang="ru-RU" dirty="0" err="1"/>
              <a:t>әсіресе</a:t>
            </a:r>
            <a:r>
              <a:rPr lang="ru-RU" dirty="0"/>
              <a:t> </a:t>
            </a:r>
            <a:r>
              <a:rPr lang="ru-RU" dirty="0" err="1"/>
              <a:t>балалар</a:t>
            </a:r>
            <a:r>
              <a:rPr lang="ru-RU" dirty="0"/>
              <a:t> мен </a:t>
            </a:r>
            <a:r>
              <a:rPr lang="ru-RU" dirty="0" err="1"/>
              <a:t>жас</a:t>
            </a:r>
            <a:r>
              <a:rPr lang="ru-RU" dirty="0"/>
              <a:t> </a:t>
            </a:r>
            <a:r>
              <a:rPr lang="ru-RU" dirty="0" err="1"/>
              <a:t>өспірімдердің</a:t>
            </a:r>
            <a:r>
              <a:rPr lang="ru-RU" dirty="0"/>
              <a:t> </a:t>
            </a:r>
            <a:r>
              <a:rPr lang="ru-RU" dirty="0" err="1"/>
              <a:t>организмінде</a:t>
            </a:r>
            <a:r>
              <a:rPr lang="ru-RU" dirty="0"/>
              <a:t> </a:t>
            </a:r>
            <a:r>
              <a:rPr lang="ru-RU" dirty="0" err="1"/>
              <a:t>айтарлықтай</a:t>
            </a:r>
            <a:r>
              <a:rPr lang="ru-RU" dirty="0"/>
              <a:t> </a:t>
            </a:r>
            <a:r>
              <a:rPr lang="ru-RU" dirty="0" err="1"/>
              <a:t>өзгерістер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Денеде</a:t>
            </a:r>
            <a:r>
              <a:rPr lang="ru-RU" dirty="0"/>
              <a:t> </a:t>
            </a:r>
            <a:r>
              <a:rPr lang="ru-RU" dirty="0" err="1"/>
              <a:t>белоктың</a:t>
            </a:r>
            <a:r>
              <a:rPr lang="ru-RU" dirty="0"/>
              <a:t> </a:t>
            </a:r>
            <a:r>
              <a:rPr lang="ru-RU" dirty="0" err="1"/>
              <a:t>қоры</a:t>
            </a:r>
            <a:r>
              <a:rPr lang="ru-RU" dirty="0"/>
              <a:t> </a:t>
            </a:r>
            <a:r>
              <a:rPr lang="ru-RU" dirty="0" err="1"/>
              <a:t>онша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, </a:t>
            </a:r>
            <a:r>
              <a:rPr lang="ru-RU" dirty="0" err="1"/>
              <a:t>сондықтан</a:t>
            </a:r>
            <a:r>
              <a:rPr lang="ru-RU" dirty="0"/>
              <a:t> </a:t>
            </a:r>
            <a:r>
              <a:rPr lang="ru-RU" dirty="0" err="1"/>
              <a:t>ашығу</a:t>
            </a:r>
            <a:r>
              <a:rPr lang="ru-RU" dirty="0"/>
              <a:t> </a:t>
            </a:r>
            <a:r>
              <a:rPr lang="ru-RU" dirty="0" err="1"/>
              <a:t>баланың</a:t>
            </a:r>
            <a:r>
              <a:rPr lang="ru-RU" dirty="0"/>
              <a:t> </a:t>
            </a:r>
            <a:r>
              <a:rPr lang="ru-RU" dirty="0" err="1"/>
              <a:t>өсуін</a:t>
            </a:r>
            <a:r>
              <a:rPr lang="ru-RU" dirty="0"/>
              <a:t> </a:t>
            </a:r>
            <a:r>
              <a:rPr lang="ru-RU" dirty="0" err="1"/>
              <a:t>мүлде</a:t>
            </a:r>
            <a:r>
              <a:rPr lang="ru-RU" dirty="0"/>
              <a:t> </a:t>
            </a:r>
            <a:r>
              <a:rPr lang="ru-RU" dirty="0" err="1"/>
              <a:t>тоқтатады</a:t>
            </a:r>
            <a:r>
              <a:rPr lang="ru-RU" dirty="0"/>
              <a:t>, </a:t>
            </a:r>
            <a:r>
              <a:rPr lang="ru-RU" dirty="0" err="1"/>
              <a:t>кейде</a:t>
            </a:r>
            <a:r>
              <a:rPr lang="ru-RU" dirty="0"/>
              <a:t> </a:t>
            </a:r>
            <a:r>
              <a:rPr lang="ru-RU" dirty="0" err="1"/>
              <a:t>ұзаққа</a:t>
            </a:r>
            <a:r>
              <a:rPr lang="ru-RU" dirty="0"/>
              <a:t> </a:t>
            </a:r>
            <a:r>
              <a:rPr lang="ru-RU" dirty="0" err="1"/>
              <a:t>созылған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ақыл</a:t>
            </a:r>
            <a:r>
              <a:rPr lang="ru-RU" dirty="0"/>
              <a:t> </a:t>
            </a:r>
            <a:r>
              <a:rPr lang="ru-RU" dirty="0" err="1"/>
              <a:t>кемшілігі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endParaRPr lang="ru-RU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83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0648"/>
            <a:ext cx="8964488" cy="6264696"/>
          </a:xfrm>
        </p:spPr>
        <p:txBody>
          <a:bodyPr>
            <a:noAutofit/>
          </a:bodyPr>
          <a:lstStyle/>
          <a:p>
            <a:pPr algn="just"/>
            <a:r>
              <a:rPr lang="ru-RU" sz="2400" dirty="0"/>
              <a:t> </a:t>
            </a:r>
            <a:r>
              <a:rPr lang="ru-RU" sz="2800" b="1" dirty="0"/>
              <a:t> </a:t>
            </a:r>
            <a:r>
              <a:rPr lang="ru-RU" sz="2800" b="1" dirty="0" err="1"/>
              <a:t>Қуаттың</a:t>
            </a:r>
            <a:r>
              <a:rPr lang="ru-RU" sz="2800" b="1" dirty="0"/>
              <a:t> </a:t>
            </a:r>
            <a:r>
              <a:rPr lang="ru-RU" sz="2800" b="1" dirty="0" err="1"/>
              <a:t>алмасуы</a:t>
            </a:r>
            <a:r>
              <a:rPr lang="ru-RU" sz="2800" b="1" dirty="0"/>
              <a:t> мен </a:t>
            </a:r>
            <a:r>
              <a:rPr lang="ru-RU" sz="2800" b="1" dirty="0" err="1"/>
              <a:t>негізгі</a:t>
            </a:r>
            <a:r>
              <a:rPr lang="ru-RU" sz="2800" b="1" dirty="0"/>
              <a:t> </a:t>
            </a:r>
            <a:r>
              <a:rPr lang="ru-RU" sz="2800" b="1" dirty="0" err="1"/>
              <a:t>зат</a:t>
            </a:r>
            <a:r>
              <a:rPr lang="ru-RU" sz="2800" b="1" dirty="0"/>
              <a:t> </a:t>
            </a:r>
            <a:r>
              <a:rPr lang="ru-RU" sz="2800" b="1" dirty="0" err="1"/>
              <a:t>алмасуы</a:t>
            </a:r>
            <a:r>
              <a:rPr lang="ru-RU" sz="2800" b="1" dirty="0"/>
              <a:t>. </a:t>
            </a:r>
            <a:r>
              <a:rPr lang="ru-RU" sz="2800" dirty="0" err="1" smtClean="0"/>
              <a:t>Қоректік</a:t>
            </a:r>
            <a:r>
              <a:rPr lang="ru-RU" sz="2800" dirty="0" smtClean="0"/>
              <a:t> </a:t>
            </a:r>
            <a:r>
              <a:rPr lang="ru-RU" sz="2800" dirty="0" err="1"/>
              <a:t>заттардың</a:t>
            </a:r>
            <a:r>
              <a:rPr lang="ru-RU" sz="2800" dirty="0"/>
              <a:t> </a:t>
            </a:r>
            <a:r>
              <a:rPr lang="ru-RU" sz="2800" dirty="0" err="1"/>
              <a:t>тотығу</a:t>
            </a:r>
            <a:r>
              <a:rPr lang="ru-RU" sz="2800" dirty="0"/>
              <a:t> </a:t>
            </a:r>
            <a:r>
              <a:rPr lang="ru-RU" sz="2800" dirty="0" err="1"/>
              <a:t>нәтижесінде</a:t>
            </a:r>
            <a:r>
              <a:rPr lang="ru-RU" sz="2800" dirty="0"/>
              <a:t> </a:t>
            </a:r>
            <a:r>
              <a:rPr lang="ru-RU" sz="2800" dirty="0" err="1"/>
              <a:t>бөлініп</a:t>
            </a:r>
            <a:r>
              <a:rPr lang="ru-RU" sz="2800" dirty="0"/>
              <a:t> </a:t>
            </a:r>
            <a:r>
              <a:rPr lang="ru-RU" sz="2800" dirty="0" err="1"/>
              <a:t>шығатын</a:t>
            </a:r>
            <a:r>
              <a:rPr lang="ru-RU" sz="2800" dirty="0"/>
              <a:t> </a:t>
            </a:r>
            <a:r>
              <a:rPr lang="ru-RU" sz="2800" dirty="0" err="1"/>
              <a:t>қуаттың</a:t>
            </a:r>
            <a:r>
              <a:rPr lang="ru-RU" sz="2800" dirty="0"/>
              <a:t> </a:t>
            </a:r>
            <a:r>
              <a:rPr lang="ru-RU" sz="2800" dirty="0" err="1"/>
              <a:t>мөлшері</a:t>
            </a:r>
            <a:r>
              <a:rPr lang="ru-RU" sz="2800" dirty="0"/>
              <a:t> </a:t>
            </a:r>
            <a:r>
              <a:rPr lang="ru-RU" sz="2800" dirty="0" err="1"/>
              <a:t>бірдей</a:t>
            </a:r>
            <a:r>
              <a:rPr lang="ru-RU" sz="2800" dirty="0"/>
              <a:t> </a:t>
            </a:r>
            <a:r>
              <a:rPr lang="ru-RU" sz="2800" dirty="0" err="1"/>
              <a:t>емес</a:t>
            </a:r>
            <a:r>
              <a:rPr lang="ru-RU" sz="2800" dirty="0"/>
              <a:t>. </a:t>
            </a:r>
            <a:r>
              <a:rPr lang="ru-RU" sz="2800" dirty="0" err="1"/>
              <a:t>Белгілі</a:t>
            </a:r>
            <a:r>
              <a:rPr lang="ru-RU" sz="2800" dirty="0"/>
              <a:t> </a:t>
            </a:r>
            <a:r>
              <a:rPr lang="ru-RU" sz="2800" dirty="0" err="1"/>
              <a:t>бір</a:t>
            </a:r>
            <a:r>
              <a:rPr lang="ru-RU" sz="2800" dirty="0"/>
              <a:t> </a:t>
            </a:r>
            <a:r>
              <a:rPr lang="ru-RU" sz="2800" dirty="0" err="1"/>
              <a:t>қоректік</a:t>
            </a:r>
            <a:r>
              <a:rPr lang="ru-RU" sz="2800" dirty="0"/>
              <a:t> </a:t>
            </a:r>
            <a:r>
              <a:rPr lang="ru-RU" sz="2800" dirty="0" err="1"/>
              <a:t>заттың</a:t>
            </a:r>
            <a:r>
              <a:rPr lang="ru-RU" sz="2800" dirty="0"/>
              <a:t> 1 г </a:t>
            </a:r>
            <a:r>
              <a:rPr lang="ru-RU" sz="2800" dirty="0" err="1"/>
              <a:t>тотыққанда</a:t>
            </a:r>
            <a:r>
              <a:rPr lang="ru-RU" sz="2800" dirty="0"/>
              <a:t> </a:t>
            </a:r>
            <a:r>
              <a:rPr lang="ru-RU" sz="2800" dirty="0" err="1"/>
              <a:t>шығаратын</a:t>
            </a:r>
            <a:r>
              <a:rPr lang="ru-RU" sz="2800" dirty="0"/>
              <a:t> </a:t>
            </a:r>
            <a:r>
              <a:rPr lang="ru-RU" sz="2800" dirty="0" err="1"/>
              <a:t>қуаттың</a:t>
            </a:r>
            <a:r>
              <a:rPr lang="ru-RU" sz="2800" dirty="0"/>
              <a:t> </a:t>
            </a:r>
            <a:r>
              <a:rPr lang="ru-RU" sz="2800" dirty="0" err="1"/>
              <a:t>мөлшерін</a:t>
            </a:r>
            <a:r>
              <a:rPr lang="ru-RU" sz="2800" dirty="0"/>
              <a:t> </a:t>
            </a:r>
            <a:r>
              <a:rPr lang="ru-RU" sz="2800" dirty="0" err="1"/>
              <a:t>сол</a:t>
            </a:r>
            <a:r>
              <a:rPr lang="ru-RU" sz="2800" dirty="0"/>
              <a:t> </a:t>
            </a:r>
            <a:r>
              <a:rPr lang="ru-RU" sz="2800" dirty="0" err="1"/>
              <a:t>заттың</a:t>
            </a:r>
            <a:r>
              <a:rPr lang="ru-RU" sz="2800" dirty="0"/>
              <a:t> </a:t>
            </a:r>
            <a:r>
              <a:rPr lang="ru-RU" sz="2800" dirty="0" err="1"/>
              <a:t>калориялық</a:t>
            </a:r>
            <a:r>
              <a:rPr lang="ru-RU" sz="2800" dirty="0"/>
              <a:t> </a:t>
            </a:r>
            <a:r>
              <a:rPr lang="ru-RU" sz="2800" dirty="0" err="1"/>
              <a:t>коэффициенті</a:t>
            </a:r>
            <a:r>
              <a:rPr lang="ru-RU" sz="2800" dirty="0"/>
              <a:t> </a:t>
            </a:r>
            <a:r>
              <a:rPr lang="ru-RU" sz="2800" dirty="0" err="1"/>
              <a:t>деп</a:t>
            </a:r>
            <a:r>
              <a:rPr lang="ru-RU" sz="2800" dirty="0"/>
              <a:t> </a:t>
            </a:r>
            <a:r>
              <a:rPr lang="ru-RU" sz="2800" dirty="0" err="1"/>
              <a:t>атайды</a:t>
            </a:r>
            <a:r>
              <a:rPr lang="ru-RU" sz="2800" dirty="0"/>
              <a:t>. </a:t>
            </a:r>
            <a:r>
              <a:rPr lang="ru-RU" sz="2800" dirty="0" err="1"/>
              <a:t>Бұл</a:t>
            </a:r>
            <a:r>
              <a:rPr lang="ru-RU" sz="2800" dirty="0"/>
              <a:t> </a:t>
            </a:r>
            <a:r>
              <a:rPr lang="ru-RU" sz="2800" dirty="0" err="1"/>
              <a:t>мөлшер</a:t>
            </a:r>
            <a:r>
              <a:rPr lang="ru-RU" sz="2800" dirty="0"/>
              <a:t> </a:t>
            </a:r>
            <a:r>
              <a:rPr lang="ru-RU" sz="2800" dirty="0" err="1"/>
              <a:t>калориямен</a:t>
            </a:r>
            <a:r>
              <a:rPr lang="ru-RU" sz="2800" dirty="0"/>
              <a:t> (кал), </a:t>
            </a:r>
            <a:r>
              <a:rPr lang="ru-RU" sz="2800" dirty="0" err="1"/>
              <a:t>килокалориямен</a:t>
            </a:r>
            <a:r>
              <a:rPr lang="ru-RU" sz="2800" dirty="0"/>
              <a:t> (ккал) </a:t>
            </a:r>
            <a:r>
              <a:rPr lang="ru-RU" sz="2800" dirty="0" err="1"/>
              <a:t>немесе</a:t>
            </a:r>
            <a:r>
              <a:rPr lang="ru-RU" sz="2800" dirty="0"/>
              <a:t> </a:t>
            </a:r>
            <a:r>
              <a:rPr lang="ru-RU" sz="2800" dirty="0" err="1"/>
              <a:t>джоульмен</a:t>
            </a:r>
            <a:r>
              <a:rPr lang="ru-RU" sz="2800" dirty="0"/>
              <a:t> (Дж), </a:t>
            </a:r>
            <a:r>
              <a:rPr lang="ru-RU" sz="2800" dirty="0" err="1"/>
              <a:t>килоджоульмен</a:t>
            </a:r>
            <a:r>
              <a:rPr lang="ru-RU" sz="2800" dirty="0"/>
              <a:t> (кДж) </a:t>
            </a:r>
            <a:r>
              <a:rPr lang="ru-RU" sz="2800" dirty="0" err="1"/>
              <a:t>өлшенеді</a:t>
            </a:r>
            <a:r>
              <a:rPr lang="ru-RU" sz="2800" dirty="0" smtClean="0"/>
              <a:t>.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 smtClean="0"/>
              <a:t> </a:t>
            </a:r>
            <a:r>
              <a:rPr lang="ru-RU" sz="2800" dirty="0"/>
              <a:t>1 кдж = 4,187 ккал. 1 г белок = 4,1 ккал (17,17 кДж), 1 г май = 9,3 ккал (38,39кДж), 1 г. </a:t>
            </a:r>
            <a:r>
              <a:rPr lang="ru-RU" sz="2800" dirty="0" err="1"/>
              <a:t>көмірсу</a:t>
            </a:r>
            <a:r>
              <a:rPr lang="ru-RU" sz="2800" dirty="0"/>
              <a:t> = 4,1 ккал (17,17 кДж).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0139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Жеке тапсырма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kk-KZ" dirty="0"/>
              <a:t>1 кг массасына жұмсалатын тәуліктік қуаттың </a:t>
            </a:r>
            <a:r>
              <a:rPr lang="kk-KZ" dirty="0" smtClean="0"/>
              <a:t>мөлшеріне байланысты ересек адамда тәуліктік рационды белок: май: көмірсу қатынас мөлшері </a:t>
            </a:r>
            <a:r>
              <a:rPr lang="ru-RU" dirty="0" smtClean="0"/>
              <a:t>1:2:3 </a:t>
            </a:r>
            <a:r>
              <a:rPr lang="ru-RU" dirty="0" err="1" smtClean="0"/>
              <a:t>болатындай</a:t>
            </a:r>
            <a:r>
              <a:rPr lang="ru-RU" dirty="0" smtClean="0"/>
              <a:t> </a:t>
            </a:r>
            <a:r>
              <a:rPr lang="ru-RU" dirty="0" err="1" smtClean="0"/>
              <a:t>ет</a:t>
            </a:r>
            <a:r>
              <a:rPr lang="kk-KZ" dirty="0" smtClean="0"/>
              <a:t>іп органикалық заттардың тәулік мөлшерін, г , жазыңдар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1608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Үй тапсырмасы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Витаминдер туралы мәліметтер қарау </a:t>
            </a:r>
          </a:p>
          <a:p>
            <a:r>
              <a:rPr lang="kk-KZ" dirty="0" smtClean="0"/>
              <a:t>Түрлері </a:t>
            </a:r>
          </a:p>
          <a:p>
            <a:r>
              <a:rPr lang="kk-KZ" dirty="0" smtClean="0"/>
              <a:t>Қызметі </a:t>
            </a:r>
          </a:p>
          <a:p>
            <a:r>
              <a:rPr lang="kk-KZ" dirty="0" smtClean="0"/>
              <a:t>Маңызы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36759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197</Words>
  <Application>Microsoft Office PowerPoint</Application>
  <PresentationFormat>Экран (4:3)</PresentationFormat>
  <Paragraphs>29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Дәріс тақырыбы:  «ЗАТ  АЛМАСУЫ» пән: Жас ерекшелігі физиологиясы және мектеп гигиенасы оқытушы: Букунова А.Ш.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Жеке тапсырма </vt:lpstr>
      <vt:lpstr>Үй тапсырмасы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Альмира</cp:lastModifiedBy>
  <cp:revision>69</cp:revision>
  <dcterms:modified xsi:type="dcterms:W3CDTF">2019-04-01T03:00:23Z</dcterms:modified>
</cp:coreProperties>
</file>